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58" r:id="rId4"/>
    <p:sldId id="263" r:id="rId5"/>
    <p:sldId id="281" r:id="rId6"/>
    <p:sldId id="264" r:id="rId7"/>
    <p:sldId id="283" r:id="rId8"/>
    <p:sldId id="265" r:id="rId9"/>
    <p:sldId id="267" r:id="rId10"/>
    <p:sldId id="271" r:id="rId11"/>
    <p:sldId id="284" r:id="rId12"/>
    <p:sldId id="278" r:id="rId13"/>
    <p:sldId id="268" r:id="rId14"/>
    <p:sldId id="285" r:id="rId15"/>
    <p:sldId id="286" r:id="rId16"/>
    <p:sldId id="287" r:id="rId17"/>
    <p:sldId id="288" r:id="rId18"/>
    <p:sldId id="277" r:id="rId19"/>
    <p:sldId id="280" r:id="rId20"/>
    <p:sldId id="289" r:id="rId21"/>
    <p:sldId id="279" r:id="rId22"/>
    <p:sldId id="282" r:id="rId23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 snapToGrid="0" snapToObjects="1">
      <p:cViewPr varScale="1">
        <p:scale>
          <a:sx n="67" d="100"/>
          <a:sy n="67" d="100"/>
        </p:scale>
        <p:origin x="8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80" d="100"/>
        <a:sy n="80" d="100"/>
      </p:scale>
      <p:origin x="0" y="-1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65A28-7032-4904-B963-2A1364842564}" type="datetimeFigureOut">
              <a:rPr lang="nl-NL" smtClean="0"/>
              <a:pPr/>
              <a:t>4-6-2018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0D348-8657-4B50-AB63-05FA4A6ABFC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139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0D348-8657-4B50-AB63-05FA4A6ABFC5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X_PPT_UAS_Achtergr5.jpg                                      000B06A7 VIAServer                      7C268895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85852" y="1251651"/>
            <a:ext cx="6225639" cy="1470025"/>
          </a:xfrm>
        </p:spPr>
        <p:txBody>
          <a:bodyPr/>
          <a:lstStyle>
            <a:lvl1pPr algn="l">
              <a:defRPr sz="3600" b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585852" y="2760272"/>
            <a:ext cx="6225639" cy="766700"/>
          </a:xfrm>
        </p:spPr>
        <p:txBody>
          <a:bodyPr/>
          <a:lstStyle>
            <a:lvl1pPr marL="0" indent="0" algn="l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titelstijl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028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CE35E-60F0-4427-ABB0-990104DAC2AD}" type="datetime1">
              <a:rPr lang="nl-NL"/>
              <a:pPr>
                <a:defRPr/>
              </a:pPr>
              <a:t>4-6-2018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0EB6F-7AB7-4683-AD84-EA5D7CFC90F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75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9E046-2956-4CA2-8813-52EA6CCC4876}" type="datetime1">
              <a:rPr lang="nl-NL"/>
              <a:pPr>
                <a:defRPr/>
              </a:pPr>
              <a:t>4-6-2018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4AA1C-3556-490D-83B5-0A788458F1B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99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X_PPT_UAS_Achtergr6.jpg                                      000B06A7 VIAServer                      7C268895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0"/>
          <a:stretch>
            <a:fillRect/>
          </a:stretch>
        </p:blipFill>
        <p:spPr bwMode="auto">
          <a:xfrm>
            <a:off x="0" y="0"/>
            <a:ext cx="9144000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78825" y="274638"/>
            <a:ext cx="6044541" cy="11430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467544" y="1600200"/>
            <a:ext cx="8355822" cy="4525963"/>
          </a:xfrm>
        </p:spPr>
        <p:txBody>
          <a:bodyPr/>
          <a:lstStyle>
            <a:lvl1pPr>
              <a:defRPr sz="2800">
                <a:latin typeface="Lucida Sans Unicode" pitchFamily="34" charset="0"/>
                <a:cs typeface="Lucida Sans Unicode" pitchFamily="34" charset="0"/>
              </a:defRPr>
            </a:lvl1pPr>
            <a:lvl2pPr>
              <a:defRPr sz="2400">
                <a:latin typeface="Lucida Sans Unicode" pitchFamily="34" charset="0"/>
                <a:cs typeface="Lucida Sans Unicode" pitchFamily="34" charset="0"/>
              </a:defRPr>
            </a:lvl2pPr>
            <a:lvl3pPr>
              <a:defRPr sz="2400">
                <a:latin typeface="Lucida Sans Unicode" pitchFamily="34" charset="0"/>
                <a:cs typeface="Lucida Sans Unicode" pitchFamily="34" charset="0"/>
              </a:defRPr>
            </a:lvl3pPr>
            <a:lvl4pPr>
              <a:defRPr sz="2000">
                <a:latin typeface="Lucida Sans Unicode" pitchFamily="34" charset="0"/>
                <a:cs typeface="Lucida Sans Unicode" pitchFamily="34" charset="0"/>
              </a:defRPr>
            </a:lvl4pPr>
            <a:lvl5pPr>
              <a:defRPr sz="2000">
                <a:latin typeface="Lucida Sans Unicode" pitchFamily="34" charset="0"/>
                <a:cs typeface="Lucida Sans Unicode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3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80BEC-7765-40F9-A5F4-C2EFC28063D0}" type="datetime1">
              <a:rPr lang="nl-NL"/>
              <a:pPr>
                <a:defRPr/>
              </a:pPr>
              <a:t>4-6-2018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7B8D-9387-443F-A1B9-B3745C36FC6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213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10C27-E9BD-4BFA-B4F3-5D7A91506605}" type="datetime1">
              <a:rPr lang="nl-NL"/>
              <a:pPr>
                <a:defRPr/>
              </a:pPr>
              <a:t>4-6-2018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9365-A846-450D-AD60-B6FC3D6C407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375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EE08A-B9F9-4DED-B968-CD40FD5CD851}" type="datetime1">
              <a:rPr lang="nl-NL"/>
              <a:pPr>
                <a:defRPr/>
              </a:pPr>
              <a:t>4-6-2018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89AE6-0078-460A-AB52-03D290D632C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915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X_PPT_UAS_Achtergr10.jpg                                     000B06A7 VIAServer                      7C268895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8"/>
          <a:stretch>
            <a:fillRect/>
          </a:stretch>
        </p:blipFill>
        <p:spPr bwMode="auto">
          <a:xfrm>
            <a:off x="0" y="0"/>
            <a:ext cx="91440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66951" y="274638"/>
            <a:ext cx="6056415" cy="1143000"/>
          </a:xfrm>
        </p:spPr>
        <p:txBody>
          <a:bodyPr/>
          <a:lstStyle>
            <a:lvl1pPr>
              <a:defRPr sz="3200">
                <a:solidFill>
                  <a:srgbClr val="00853A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2027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49FEA-AE32-43DE-9453-29147505489E}" type="datetime1">
              <a:rPr lang="nl-NL"/>
              <a:pPr>
                <a:defRPr/>
              </a:pPr>
              <a:t>4-6-2018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EF864-AA40-4A0A-8D41-0FAED4757B0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8720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E8B6A-61B6-428E-93F8-885D536971ED}" type="datetime1">
              <a:rPr lang="nl-NL"/>
              <a:pPr>
                <a:defRPr/>
              </a:pPr>
              <a:t>4-6-2018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DA825-4D6B-453D-A5CE-0E4EE8415D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936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5A055-2352-43BF-A819-39E5DDE2D86B}" type="datetime1">
              <a:rPr lang="nl-NL"/>
              <a:pPr>
                <a:defRPr/>
              </a:pPr>
              <a:t>4-6-2018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D33-29C9-47A3-922E-EE99415969D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728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0F9E3A21-D427-4201-816B-FEE5F5CE5F39}" type="datetime1">
              <a:rPr lang="nl-NL"/>
              <a:pPr>
                <a:defRPr/>
              </a:pPr>
              <a:t>4-6-2018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6BF59EF-75E8-4692-BAB4-D9E5891CC92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3" r:id="rId3"/>
    <p:sldLayoutId id="2147483664" r:id="rId4"/>
    <p:sldLayoutId id="2147483665" r:id="rId5"/>
    <p:sldLayoutId id="2147483673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ctrTitle"/>
          </p:nvPr>
        </p:nvSpPr>
        <p:spPr>
          <a:xfrm>
            <a:off x="2677715" y="517525"/>
            <a:ext cx="6226175" cy="1470025"/>
          </a:xfrm>
        </p:spPr>
        <p:txBody>
          <a:bodyPr/>
          <a:lstStyle/>
          <a:p>
            <a:pPr eaLnBrk="1" hangingPunct="1"/>
            <a:r>
              <a:rPr lang="en-US" dirty="0" err="1" smtClean="0"/>
              <a:t>Onderzoek</a:t>
            </a:r>
            <a:r>
              <a:rPr lang="en-US" dirty="0" smtClean="0"/>
              <a:t> </a:t>
            </a:r>
            <a:r>
              <a:rPr lang="en-US" dirty="0" err="1" smtClean="0"/>
              <a:t>Bewust</a:t>
            </a:r>
            <a:r>
              <a:rPr lang="en-US" dirty="0" smtClean="0"/>
              <a:t> </a:t>
            </a:r>
            <a:r>
              <a:rPr lang="en-US" dirty="0" err="1" smtClean="0"/>
              <a:t>Verlichten</a:t>
            </a:r>
            <a:r>
              <a:rPr lang="en-US" dirty="0" smtClean="0"/>
              <a:t> </a:t>
            </a:r>
            <a:r>
              <a:rPr lang="en-US" dirty="0" err="1" smtClean="0"/>
              <a:t>Overijssel</a:t>
            </a:r>
            <a:endParaRPr lang="en-US" dirty="0" smtClean="0"/>
          </a:p>
        </p:txBody>
      </p:sp>
      <p:sp>
        <p:nvSpPr>
          <p:cNvPr id="5123" name="Ondertitel 2"/>
          <p:cNvSpPr>
            <a:spLocks noGrp="1"/>
          </p:cNvSpPr>
          <p:nvPr>
            <p:ph type="subTitle" idx="1"/>
          </p:nvPr>
        </p:nvSpPr>
        <p:spPr>
          <a:xfrm>
            <a:off x="2677715" y="1818809"/>
            <a:ext cx="6226175" cy="766762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9" t="5321" r="25725"/>
          <a:stretch/>
        </p:blipFill>
        <p:spPr>
          <a:xfrm>
            <a:off x="6257925" y="2558583"/>
            <a:ext cx="2886075" cy="3626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5"/>
          <p:cNvSpPr txBox="1"/>
          <p:nvPr/>
        </p:nvSpPr>
        <p:spPr>
          <a:xfrm>
            <a:off x="899592" y="4339951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Harm Jan Korthals Altes</a:t>
            </a:r>
          </a:p>
          <a:p>
            <a:r>
              <a:rPr lang="nl-NL" b="1" dirty="0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Vakbeurs Ruimte en Licht</a:t>
            </a:r>
          </a:p>
          <a:p>
            <a:r>
              <a:rPr lang="nl-NL" b="1" dirty="0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5 juni 2018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Projecten met vermindering van verlichting: fietspaden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467544" y="1600200"/>
            <a:ext cx="8355822" cy="4157663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 smtClean="0"/>
              <a:t>Voorbeeld: fietspad Wijhe (</a:t>
            </a:r>
            <a:r>
              <a:rPr lang="nl-NL" sz="2400" dirty="0" err="1" smtClean="0"/>
              <a:t>Raalterweg</a:t>
            </a:r>
            <a:r>
              <a:rPr lang="nl-NL" sz="2400" dirty="0" smtClean="0"/>
              <a:t> Noordzijde)</a:t>
            </a:r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Interventie: door het doven van verlichting daalt gemiddeld verlichtingsniveau: van </a:t>
            </a:r>
            <a:r>
              <a:rPr lang="nl-NL" sz="2400" b="1" dirty="0" smtClean="0"/>
              <a:t>2,0 lux</a:t>
            </a:r>
            <a:r>
              <a:rPr lang="nl-NL" sz="2400" dirty="0" smtClean="0"/>
              <a:t> in de voormeting naar </a:t>
            </a:r>
            <a:r>
              <a:rPr lang="nl-NL" sz="2400" b="1" dirty="0" smtClean="0"/>
              <a:t>0,04 </a:t>
            </a:r>
            <a:r>
              <a:rPr lang="nl-NL" sz="2400" dirty="0" smtClean="0"/>
              <a:t>in de nameting </a:t>
            </a:r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Effecten:</a:t>
            </a:r>
          </a:p>
          <a:p>
            <a:r>
              <a:rPr lang="nl-NL" sz="2400" dirty="0" smtClean="0"/>
              <a:t>Beleving verkeersveiligheid (rapportcijfer) daalt van </a:t>
            </a:r>
            <a:r>
              <a:rPr lang="nl-NL" sz="2400" b="1" dirty="0" smtClean="0"/>
              <a:t>6,6 </a:t>
            </a:r>
            <a:r>
              <a:rPr lang="nl-NL" sz="2400" dirty="0" smtClean="0"/>
              <a:t>naar </a:t>
            </a:r>
            <a:r>
              <a:rPr lang="nl-NL" sz="2400" b="1" dirty="0" smtClean="0"/>
              <a:t>3,4</a:t>
            </a:r>
          </a:p>
          <a:p>
            <a:r>
              <a:rPr lang="nl-NL" sz="2400" dirty="0" smtClean="0"/>
              <a:t>Percentage gebruikers dat zich wel eens onveilig voelt stijgt van </a:t>
            </a:r>
            <a:r>
              <a:rPr lang="nl-NL" sz="2400" b="1" dirty="0" smtClean="0"/>
              <a:t>2% </a:t>
            </a:r>
            <a:r>
              <a:rPr lang="nl-NL" sz="2400" dirty="0" smtClean="0"/>
              <a:t>naar </a:t>
            </a:r>
            <a:r>
              <a:rPr lang="nl-NL" sz="2400" b="1" dirty="0" smtClean="0"/>
              <a:t>53%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853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Projecten met vermindering van verlichting: autowegen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467544" y="1600200"/>
            <a:ext cx="8355822" cy="4872038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/>
              <a:t>Voorbeeld: </a:t>
            </a:r>
            <a:r>
              <a:rPr lang="nl-NL" sz="2000" dirty="0" err="1" smtClean="0"/>
              <a:t>Raalterweg</a:t>
            </a:r>
            <a:r>
              <a:rPr lang="nl-NL" sz="2000" dirty="0" smtClean="0"/>
              <a:t>, Wijhe</a:t>
            </a: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Interventie: door het doven van verlichting daalt gemiddeld verlichtingsniveau: van </a:t>
            </a:r>
            <a:r>
              <a:rPr lang="nl-NL" sz="2000" b="1" dirty="0" smtClean="0"/>
              <a:t>8,27 </a:t>
            </a:r>
            <a:r>
              <a:rPr lang="nl-NL" sz="2000" dirty="0"/>
              <a:t>lux in de voormeting naar </a:t>
            </a:r>
            <a:r>
              <a:rPr lang="nl-NL" sz="2000" b="1" dirty="0" smtClean="0"/>
              <a:t>0,14 </a:t>
            </a:r>
            <a:r>
              <a:rPr lang="nl-NL" sz="2000" dirty="0"/>
              <a:t>in de nameting 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Effecten:</a:t>
            </a:r>
          </a:p>
          <a:p>
            <a:r>
              <a:rPr lang="nl-NL" sz="2000" dirty="0"/>
              <a:t>Beleving verkeersveiligheid (rapportcijfer) daalt van </a:t>
            </a:r>
            <a:r>
              <a:rPr lang="nl-NL" sz="2000" b="1" dirty="0" smtClean="0"/>
              <a:t>6,4 </a:t>
            </a:r>
            <a:r>
              <a:rPr lang="nl-NL" sz="2000" dirty="0"/>
              <a:t>naar </a:t>
            </a:r>
            <a:r>
              <a:rPr lang="nl-NL" sz="2000" b="1" dirty="0" smtClean="0"/>
              <a:t>4,6</a:t>
            </a:r>
            <a:endParaRPr lang="nl-NL" sz="2000" b="1" dirty="0"/>
          </a:p>
          <a:p>
            <a:r>
              <a:rPr lang="nl-NL" sz="2000" dirty="0"/>
              <a:t>Percentage gebruikers dat </a:t>
            </a:r>
            <a:r>
              <a:rPr lang="nl-NL" sz="2000" dirty="0" smtClean="0"/>
              <a:t>het (helemaal) eens is met de stelling</a:t>
            </a:r>
          </a:p>
          <a:p>
            <a:pPr lvl="1"/>
            <a:r>
              <a:rPr lang="nl-NL" sz="1600" dirty="0" smtClean="0"/>
              <a:t>wegbelijning is goed te zien: van </a:t>
            </a:r>
            <a:r>
              <a:rPr lang="nl-NL" sz="1600" b="1" dirty="0" smtClean="0"/>
              <a:t>56% </a:t>
            </a:r>
            <a:r>
              <a:rPr lang="nl-NL" sz="1600" dirty="0" smtClean="0"/>
              <a:t>naar </a:t>
            </a:r>
            <a:r>
              <a:rPr lang="nl-NL" sz="1600" b="1" dirty="0" smtClean="0"/>
              <a:t>37%</a:t>
            </a:r>
          </a:p>
          <a:p>
            <a:pPr lvl="1"/>
            <a:r>
              <a:rPr lang="nl-NL" sz="1600" dirty="0" smtClean="0"/>
              <a:t>Verkeersborden langs de weg kan ik op tijd zien: van </a:t>
            </a:r>
            <a:r>
              <a:rPr lang="nl-NL" sz="1600" b="1" dirty="0" smtClean="0"/>
              <a:t>56% </a:t>
            </a:r>
            <a:r>
              <a:rPr lang="nl-NL" sz="1600" dirty="0" smtClean="0"/>
              <a:t>naar </a:t>
            </a:r>
            <a:r>
              <a:rPr lang="nl-NL" sz="1600" b="1" dirty="0" smtClean="0"/>
              <a:t>33%</a:t>
            </a:r>
          </a:p>
          <a:p>
            <a:pPr lvl="1"/>
            <a:r>
              <a:rPr lang="nl-NL" sz="1600" dirty="0" smtClean="0"/>
              <a:t>Voertuigen met een lagere snelheid kan ik op tijd zien: van </a:t>
            </a:r>
            <a:r>
              <a:rPr lang="nl-NL" sz="1600" b="1" dirty="0" smtClean="0"/>
              <a:t>53% </a:t>
            </a:r>
            <a:r>
              <a:rPr lang="nl-NL" sz="1600" dirty="0" smtClean="0"/>
              <a:t>naar </a:t>
            </a:r>
            <a:r>
              <a:rPr lang="nl-NL" sz="1600" b="1" dirty="0" smtClean="0"/>
              <a:t>30%</a:t>
            </a:r>
            <a:endParaRPr lang="nl-NL" sz="16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Conclusies en aanbevelingen fietspaden en autowegen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sz="2400" dirty="0" smtClean="0"/>
              <a:t>Uitschakelen of sterk verminderen van verlichting heeft een negatief effect op de beoordeling van de </a:t>
            </a:r>
            <a:r>
              <a:rPr lang="nl-NL" sz="2400" dirty="0"/>
              <a:t>verkeersveiligheid en </a:t>
            </a:r>
            <a:r>
              <a:rPr lang="nl-NL" sz="2400" dirty="0" smtClean="0"/>
              <a:t>(bij fietspaden) de </a:t>
            </a:r>
            <a:r>
              <a:rPr lang="nl-NL" sz="2400" dirty="0"/>
              <a:t>sociale veiligheid </a:t>
            </a:r>
          </a:p>
          <a:p>
            <a:r>
              <a:rPr lang="nl-NL" sz="2400" dirty="0" smtClean="0"/>
              <a:t>Bij doorgaande functie fietspad: De doelstelling kan beter worden bereikt door overschakeling op LED, instandhouding van mastafstanden en invoering van een dynamisch dimregime</a:t>
            </a:r>
          </a:p>
          <a:p>
            <a:r>
              <a:rPr lang="nl-NL" sz="2400" dirty="0" smtClean="0"/>
              <a:t>Bij niet-doorgaande functie: overweeg een keuze voor oriëntatie verlichting.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6885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Woonwijken </a:t>
            </a:r>
            <a:br>
              <a:rPr lang="nl-NL" smtClean="0"/>
            </a:br>
            <a:r>
              <a:rPr lang="nl-NL" smtClean="0"/>
              <a:t>(ombouw naar LED)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dirty="0" smtClean="0"/>
              <a:t>Verlichtingssterkte is toegenomen na de ombouw</a:t>
            </a:r>
          </a:p>
          <a:p>
            <a:pPr marL="0" indent="0">
              <a:buNone/>
            </a:pPr>
            <a:endParaRPr lang="nl-NL" sz="2400" dirty="0" smtClean="0"/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690723"/>
              </p:ext>
            </p:extLst>
          </p:nvPr>
        </p:nvGraphicFramePr>
        <p:xfrm>
          <a:off x="738187" y="2325687"/>
          <a:ext cx="7677150" cy="3897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050">
                  <a:extLst>
                    <a:ext uri="{9D8B030D-6E8A-4147-A177-3AD203B41FA5}">
                      <a16:colId xmlns:a16="http://schemas.microsoft.com/office/drawing/2014/main" val="4028459131"/>
                    </a:ext>
                  </a:extLst>
                </a:gridCol>
                <a:gridCol w="2559050">
                  <a:extLst>
                    <a:ext uri="{9D8B030D-6E8A-4147-A177-3AD203B41FA5}">
                      <a16:colId xmlns:a16="http://schemas.microsoft.com/office/drawing/2014/main" val="1116475579"/>
                    </a:ext>
                  </a:extLst>
                </a:gridCol>
                <a:gridCol w="2559050">
                  <a:extLst>
                    <a:ext uri="{9D8B030D-6E8A-4147-A177-3AD203B41FA5}">
                      <a16:colId xmlns:a16="http://schemas.microsoft.com/office/drawing/2014/main" val="3029404444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Egem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voormeting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Egem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nameting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147401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Enschede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Pluimstraat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23,2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941009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Enschede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Kerkstraat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13,6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475766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Delden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467361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Goor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277396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Dedemsvaart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12,3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602317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Overdinkel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19,1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292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7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Effecten</a:t>
            </a:r>
            <a:r>
              <a:rPr lang="en-US" dirty="0" smtClean="0"/>
              <a:t> van de </a:t>
            </a:r>
            <a:r>
              <a:rPr lang="en-US" dirty="0" err="1" smtClean="0"/>
              <a:t>toename</a:t>
            </a:r>
            <a:r>
              <a:rPr lang="en-US" dirty="0" smtClean="0"/>
              <a:t> van het </a:t>
            </a:r>
            <a:r>
              <a:rPr lang="en-US" dirty="0" err="1" smtClean="0"/>
              <a:t>licht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deel</a:t>
            </a:r>
            <a:r>
              <a:rPr lang="en-US" dirty="0" smtClean="0"/>
              <a:t> van de </a:t>
            </a:r>
            <a:r>
              <a:rPr lang="en-US" dirty="0" err="1" smtClean="0"/>
              <a:t>experimenten</a:t>
            </a:r>
            <a:r>
              <a:rPr lang="en-US" dirty="0" smtClean="0"/>
              <a:t> is </a:t>
            </a:r>
            <a:r>
              <a:rPr lang="en-US" dirty="0" err="1" smtClean="0"/>
              <a:t>geen</a:t>
            </a:r>
            <a:r>
              <a:rPr lang="en-US" dirty="0" smtClean="0"/>
              <a:t> of </a:t>
            </a:r>
            <a:r>
              <a:rPr lang="en-US" dirty="0" err="1" smtClean="0"/>
              <a:t>slechts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zeer</a:t>
            </a:r>
            <a:r>
              <a:rPr lang="en-US" dirty="0" smtClean="0"/>
              <a:t> </a:t>
            </a:r>
            <a:r>
              <a:rPr lang="en-US" dirty="0" err="1" smtClean="0"/>
              <a:t>gering</a:t>
            </a:r>
            <a:r>
              <a:rPr lang="en-US" dirty="0" smtClean="0"/>
              <a:t> effect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zien</a:t>
            </a:r>
            <a:r>
              <a:rPr lang="en-US" dirty="0"/>
              <a:t> </a:t>
            </a:r>
            <a:r>
              <a:rPr lang="en-US" dirty="0" smtClean="0"/>
              <a:t>van de </a:t>
            </a:r>
            <a:r>
              <a:rPr lang="en-US" dirty="0" err="1" smtClean="0"/>
              <a:t>toename</a:t>
            </a:r>
            <a:r>
              <a:rPr lang="en-US" dirty="0" smtClean="0"/>
              <a:t> van het </a:t>
            </a:r>
            <a:r>
              <a:rPr lang="en-US" dirty="0" err="1" smtClean="0"/>
              <a:t>licht</a:t>
            </a:r>
            <a:r>
              <a:rPr lang="en-US" dirty="0" smtClean="0"/>
              <a:t> op de </a:t>
            </a:r>
            <a:r>
              <a:rPr lang="en-US" dirty="0" err="1" smtClean="0"/>
              <a:t>beleving</a:t>
            </a:r>
            <a:r>
              <a:rPr lang="en-US" dirty="0" smtClean="0"/>
              <a:t> van de </a:t>
            </a:r>
            <a:r>
              <a:rPr lang="en-US" dirty="0" err="1" smtClean="0"/>
              <a:t>zichtbaarheid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de </a:t>
            </a:r>
            <a:r>
              <a:rPr lang="en-US" dirty="0" err="1" smtClean="0"/>
              <a:t>veiligheid</a:t>
            </a:r>
            <a:endParaRPr lang="en-US" dirty="0" smtClean="0"/>
          </a:p>
          <a:p>
            <a:r>
              <a:rPr lang="en-US" dirty="0" smtClean="0"/>
              <a:t>In de </a:t>
            </a:r>
            <a:r>
              <a:rPr lang="en-US" dirty="0" err="1" smtClean="0"/>
              <a:t>experimenten</a:t>
            </a:r>
            <a:r>
              <a:rPr lang="en-US" dirty="0" smtClean="0"/>
              <a:t> in </a:t>
            </a:r>
            <a:r>
              <a:rPr lang="en-US" dirty="0" err="1" smtClean="0"/>
              <a:t>Enschede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Overdinkel</a:t>
            </a:r>
            <a:r>
              <a:rPr lang="en-US" dirty="0" smtClean="0"/>
              <a:t> 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wel</a:t>
            </a:r>
            <a:r>
              <a:rPr lang="en-US" dirty="0" smtClean="0"/>
              <a:t> </a:t>
            </a:r>
            <a:r>
              <a:rPr lang="en-US" dirty="0" err="1" smtClean="0"/>
              <a:t>verschillen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zien</a:t>
            </a:r>
            <a:r>
              <a:rPr lang="en-US" dirty="0" smtClean="0"/>
              <a:t>;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wijzen</a:t>
            </a:r>
            <a:r>
              <a:rPr lang="en-US" dirty="0" smtClean="0"/>
              <a:t> in </a:t>
            </a:r>
            <a:r>
              <a:rPr lang="en-US" dirty="0" err="1" smtClean="0"/>
              <a:t>positieve</a:t>
            </a:r>
            <a:r>
              <a:rPr lang="en-US" dirty="0" smtClean="0"/>
              <a:t> </a:t>
            </a:r>
            <a:r>
              <a:rPr lang="en-US" dirty="0" err="1" smtClean="0"/>
              <a:t>richting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8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Voorbeelden</a:t>
            </a:r>
            <a:r>
              <a:rPr lang="en-US" dirty="0" smtClean="0"/>
              <a:t> van </a:t>
            </a:r>
            <a:r>
              <a:rPr lang="en-US" dirty="0" err="1" smtClean="0"/>
              <a:t>positieve</a:t>
            </a:r>
            <a:r>
              <a:rPr lang="en-US" dirty="0" smtClean="0"/>
              <a:t> </a:t>
            </a:r>
            <a:r>
              <a:rPr lang="en-US" dirty="0" err="1" smtClean="0"/>
              <a:t>effecten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000" dirty="0" err="1" smtClean="0"/>
              <a:t>Enschede</a:t>
            </a:r>
            <a:r>
              <a:rPr lang="en-US" sz="2000" dirty="0" smtClean="0"/>
              <a:t>, </a:t>
            </a:r>
            <a:r>
              <a:rPr lang="en-US" sz="2000" dirty="0" err="1" smtClean="0"/>
              <a:t>Kerkstraat</a:t>
            </a:r>
            <a:r>
              <a:rPr lang="en-US" sz="2000" dirty="0" smtClean="0"/>
              <a:t>: </a:t>
            </a:r>
            <a:r>
              <a:rPr lang="en-US" sz="2000" dirty="0" err="1" smtClean="0"/>
              <a:t>rapportcijfer</a:t>
            </a:r>
            <a:r>
              <a:rPr lang="en-US" sz="2000" dirty="0" smtClean="0"/>
              <a:t> </a:t>
            </a:r>
            <a:r>
              <a:rPr lang="en-US" sz="2000" dirty="0" err="1" smtClean="0"/>
              <a:t>verkeersveiligheid</a:t>
            </a:r>
            <a:r>
              <a:rPr lang="en-US" sz="2000" dirty="0" smtClean="0"/>
              <a:t> </a:t>
            </a:r>
            <a:r>
              <a:rPr lang="en-US" sz="2000" dirty="0" err="1" smtClean="0"/>
              <a:t>stijgt</a:t>
            </a:r>
            <a:r>
              <a:rPr lang="en-US" sz="2000" dirty="0" smtClean="0"/>
              <a:t> van </a:t>
            </a:r>
            <a:r>
              <a:rPr lang="en-US" sz="2000" b="1" dirty="0" smtClean="0"/>
              <a:t>3,9 </a:t>
            </a:r>
            <a:r>
              <a:rPr lang="en-US" sz="2000" dirty="0" err="1" smtClean="0"/>
              <a:t>naar</a:t>
            </a:r>
            <a:r>
              <a:rPr lang="en-US" sz="2000" dirty="0" smtClean="0"/>
              <a:t> </a:t>
            </a:r>
            <a:r>
              <a:rPr lang="en-US" sz="2000" b="1" dirty="0" smtClean="0"/>
              <a:t>4,7</a:t>
            </a:r>
            <a:r>
              <a:rPr lang="en-US" sz="2000" dirty="0" smtClean="0"/>
              <a:t>;</a:t>
            </a:r>
            <a:br>
              <a:rPr lang="en-US" sz="2000" dirty="0" smtClean="0"/>
            </a:br>
            <a:r>
              <a:rPr lang="en-US" sz="2000" dirty="0" err="1" smtClean="0"/>
              <a:t>sociale</a:t>
            </a:r>
            <a:r>
              <a:rPr lang="en-US" sz="2000" dirty="0" smtClean="0"/>
              <a:t> </a:t>
            </a:r>
            <a:r>
              <a:rPr lang="en-US" sz="2000" dirty="0" err="1" smtClean="0"/>
              <a:t>veiligheid</a:t>
            </a:r>
            <a:r>
              <a:rPr lang="en-US" sz="2000" dirty="0" smtClean="0"/>
              <a:t> </a:t>
            </a:r>
            <a:r>
              <a:rPr lang="en-US" sz="2000" dirty="0" err="1" smtClean="0"/>
              <a:t>stijgt</a:t>
            </a:r>
            <a:r>
              <a:rPr lang="en-US" sz="2000" dirty="0" smtClean="0"/>
              <a:t> van </a:t>
            </a:r>
            <a:r>
              <a:rPr lang="en-US" sz="2000" b="1" dirty="0" smtClean="0"/>
              <a:t>4,3 </a:t>
            </a:r>
            <a:r>
              <a:rPr lang="en-US" sz="2000" dirty="0" err="1" smtClean="0"/>
              <a:t>naar</a:t>
            </a:r>
            <a:r>
              <a:rPr lang="en-US" sz="2000" dirty="0" smtClean="0"/>
              <a:t> </a:t>
            </a:r>
            <a:r>
              <a:rPr lang="en-US" sz="2000" b="1" dirty="0" smtClean="0"/>
              <a:t>5,0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Enschede</a:t>
            </a:r>
            <a:r>
              <a:rPr lang="en-US" sz="2000" dirty="0" smtClean="0"/>
              <a:t> </a:t>
            </a:r>
            <a:r>
              <a:rPr lang="en-US" sz="2000" dirty="0" err="1" smtClean="0"/>
              <a:t>Pluimstraat</a:t>
            </a:r>
            <a:r>
              <a:rPr lang="en-US" sz="2000" dirty="0" smtClean="0"/>
              <a:t>: </a:t>
            </a:r>
            <a:r>
              <a:rPr lang="en-US" sz="2000" dirty="0" err="1"/>
              <a:t>rapportcijfer</a:t>
            </a:r>
            <a:r>
              <a:rPr lang="en-US" sz="2000" dirty="0"/>
              <a:t> </a:t>
            </a:r>
            <a:r>
              <a:rPr lang="en-US" sz="2000" dirty="0" err="1"/>
              <a:t>verkeersveiligheid</a:t>
            </a:r>
            <a:r>
              <a:rPr lang="en-US" sz="2000" dirty="0"/>
              <a:t> </a:t>
            </a:r>
            <a:r>
              <a:rPr lang="en-US" sz="2000" dirty="0" err="1"/>
              <a:t>stijgt</a:t>
            </a:r>
            <a:r>
              <a:rPr lang="en-US" sz="2000" dirty="0"/>
              <a:t> van </a:t>
            </a:r>
            <a:r>
              <a:rPr lang="en-US" sz="2000" b="1" dirty="0" smtClean="0"/>
              <a:t>5,8 </a:t>
            </a:r>
            <a:r>
              <a:rPr lang="en-US" sz="2000" dirty="0" err="1"/>
              <a:t>naar</a:t>
            </a:r>
            <a:r>
              <a:rPr lang="en-US" sz="2000" dirty="0"/>
              <a:t> </a:t>
            </a:r>
            <a:r>
              <a:rPr lang="en-US" sz="2000" b="1" dirty="0" smtClean="0"/>
              <a:t>6,0</a:t>
            </a:r>
            <a:r>
              <a:rPr lang="en-US" sz="2000" dirty="0" smtClean="0"/>
              <a:t>;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sociale</a:t>
            </a:r>
            <a:r>
              <a:rPr lang="en-US" sz="2000" dirty="0"/>
              <a:t> </a:t>
            </a:r>
            <a:r>
              <a:rPr lang="en-US" sz="2000" dirty="0" err="1"/>
              <a:t>veiligheid</a:t>
            </a:r>
            <a:r>
              <a:rPr lang="en-US" sz="2000" dirty="0"/>
              <a:t> </a:t>
            </a:r>
            <a:r>
              <a:rPr lang="en-US" sz="2000" dirty="0" err="1"/>
              <a:t>stijgt</a:t>
            </a:r>
            <a:r>
              <a:rPr lang="en-US" sz="2000" dirty="0"/>
              <a:t> van </a:t>
            </a:r>
            <a:r>
              <a:rPr lang="en-US" sz="2000" b="1" dirty="0" smtClean="0"/>
              <a:t>6,0 </a:t>
            </a:r>
            <a:r>
              <a:rPr lang="en-US" sz="2000" dirty="0" err="1"/>
              <a:t>naar</a:t>
            </a:r>
            <a:r>
              <a:rPr lang="en-US" sz="2000" dirty="0"/>
              <a:t> </a:t>
            </a:r>
            <a:r>
              <a:rPr lang="en-US" sz="2000" b="1" dirty="0" smtClean="0"/>
              <a:t>6,3</a:t>
            </a:r>
            <a:r>
              <a:rPr lang="en-US" sz="2000" dirty="0" smtClean="0"/>
              <a:t>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129088"/>
            <a:ext cx="4267559" cy="1997075"/>
          </a:xfrm>
          <a:prstGeom prst="rect">
            <a:avLst/>
          </a:prstGeom>
        </p:spPr>
      </p:pic>
      <p:pic>
        <p:nvPicPr>
          <p:cNvPr id="5" name="Afbeelding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5" y="4129088"/>
            <a:ext cx="3086100" cy="199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2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Overdinkel</a:t>
            </a:r>
            <a:r>
              <a:rPr lang="en-US" dirty="0"/>
              <a:t>:</a:t>
            </a:r>
          </a:p>
          <a:p>
            <a:r>
              <a:rPr lang="en-US" sz="2000" dirty="0" err="1"/>
              <a:t>R</a:t>
            </a:r>
            <a:r>
              <a:rPr lang="en-US" sz="2000" dirty="0" err="1" smtClean="0"/>
              <a:t>apportcijfer</a:t>
            </a:r>
            <a:r>
              <a:rPr lang="en-US" sz="2000" dirty="0" smtClean="0"/>
              <a:t> </a:t>
            </a:r>
            <a:r>
              <a:rPr lang="en-US" sz="2000" dirty="0" err="1"/>
              <a:t>verkeersveiligheid</a:t>
            </a:r>
            <a:r>
              <a:rPr lang="en-US" sz="2000" dirty="0"/>
              <a:t> </a:t>
            </a:r>
            <a:r>
              <a:rPr lang="en-US" sz="2000" dirty="0" err="1"/>
              <a:t>stijgt</a:t>
            </a:r>
            <a:r>
              <a:rPr lang="en-US" sz="2000" dirty="0"/>
              <a:t> van </a:t>
            </a:r>
            <a:r>
              <a:rPr lang="en-US" sz="2000" b="1" dirty="0" smtClean="0"/>
              <a:t>4,0 </a:t>
            </a:r>
            <a:r>
              <a:rPr lang="en-US" sz="2000" dirty="0" err="1" smtClean="0"/>
              <a:t>naar</a:t>
            </a:r>
            <a:r>
              <a:rPr lang="en-US" sz="2000" dirty="0" smtClean="0"/>
              <a:t> </a:t>
            </a:r>
            <a:r>
              <a:rPr lang="en-US" sz="2000" b="1" dirty="0" smtClean="0"/>
              <a:t>5,3</a:t>
            </a:r>
            <a:r>
              <a:rPr lang="en-US" sz="2000" dirty="0" smtClean="0"/>
              <a:t>; </a:t>
            </a:r>
            <a:r>
              <a:rPr lang="en-US" sz="2000" dirty="0" err="1" smtClean="0"/>
              <a:t>sociale</a:t>
            </a:r>
            <a:r>
              <a:rPr lang="en-US" sz="2000" dirty="0" smtClean="0"/>
              <a:t> </a:t>
            </a:r>
            <a:r>
              <a:rPr lang="en-US" sz="2000" dirty="0" err="1"/>
              <a:t>veiligheid</a:t>
            </a:r>
            <a:r>
              <a:rPr lang="en-US" sz="2000" dirty="0"/>
              <a:t> </a:t>
            </a:r>
            <a:r>
              <a:rPr lang="en-US" sz="2000" dirty="0" err="1"/>
              <a:t>stijgt</a:t>
            </a:r>
            <a:r>
              <a:rPr lang="en-US" sz="2000" dirty="0"/>
              <a:t> van </a:t>
            </a:r>
            <a:r>
              <a:rPr lang="en-US" sz="2000" b="1" dirty="0" smtClean="0"/>
              <a:t>6,4 </a:t>
            </a:r>
            <a:r>
              <a:rPr lang="en-US" sz="2000" dirty="0" err="1"/>
              <a:t>naar</a:t>
            </a:r>
            <a:r>
              <a:rPr lang="en-US" sz="2000" dirty="0"/>
              <a:t> </a:t>
            </a:r>
            <a:r>
              <a:rPr lang="en-US" sz="2000" b="1" dirty="0" smtClean="0"/>
              <a:t>6,6</a:t>
            </a:r>
            <a:r>
              <a:rPr lang="en-US" sz="2000" dirty="0" smtClean="0"/>
              <a:t>. </a:t>
            </a:r>
          </a:p>
          <a:p>
            <a:r>
              <a:rPr lang="en-US" sz="2000" dirty="0" err="1"/>
              <a:t>Rapportcijfer</a:t>
            </a:r>
            <a:r>
              <a:rPr lang="en-US" sz="2000" dirty="0"/>
              <a:t> </a:t>
            </a:r>
            <a:r>
              <a:rPr lang="en-US" sz="2000" dirty="0" err="1"/>
              <a:t>tevredenheid</a:t>
            </a:r>
            <a:r>
              <a:rPr lang="en-US" sz="2000" dirty="0"/>
              <a:t> over </a:t>
            </a:r>
            <a:r>
              <a:rPr lang="en-US" sz="2000" dirty="0" err="1"/>
              <a:t>zichtbaarheid</a:t>
            </a:r>
            <a:r>
              <a:rPr lang="en-US" sz="2000" dirty="0"/>
              <a:t> ‘s </a:t>
            </a:r>
            <a:r>
              <a:rPr lang="en-US" sz="2000" dirty="0" err="1"/>
              <a:t>avonds</a:t>
            </a:r>
            <a:r>
              <a:rPr lang="en-US" sz="2000" dirty="0"/>
              <a:t> </a:t>
            </a:r>
            <a:r>
              <a:rPr lang="en-US" sz="2000" dirty="0" err="1"/>
              <a:t>stijgt</a:t>
            </a:r>
            <a:r>
              <a:rPr lang="en-US" sz="2000" dirty="0"/>
              <a:t> van </a:t>
            </a:r>
            <a:r>
              <a:rPr lang="en-US" sz="2000" b="1" dirty="0"/>
              <a:t>5,2 </a:t>
            </a:r>
            <a:r>
              <a:rPr lang="en-US" sz="2000" dirty="0" err="1"/>
              <a:t>naar</a:t>
            </a:r>
            <a:r>
              <a:rPr lang="en-US" sz="2000" dirty="0"/>
              <a:t> </a:t>
            </a:r>
            <a:r>
              <a:rPr lang="en-US" sz="2000" b="1" dirty="0"/>
              <a:t>6,9</a:t>
            </a:r>
          </a:p>
          <a:p>
            <a:r>
              <a:rPr lang="en-US" sz="2000" dirty="0" smtClean="0"/>
              <a:t>Percentage </a:t>
            </a:r>
            <a:r>
              <a:rPr lang="en-US" sz="2000" dirty="0" err="1"/>
              <a:t>mensen</a:t>
            </a:r>
            <a:r>
              <a:rPr lang="en-US" sz="2000" dirty="0"/>
              <a:t> </a:t>
            </a:r>
            <a:r>
              <a:rPr lang="en-US" sz="2000" dirty="0" err="1"/>
              <a:t>dat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donkere</a:t>
            </a:r>
            <a:r>
              <a:rPr lang="en-US" sz="2000" dirty="0"/>
              <a:t> </a:t>
            </a:r>
            <a:r>
              <a:rPr lang="en-US" sz="2000" dirty="0" err="1"/>
              <a:t>plekken</a:t>
            </a:r>
            <a:r>
              <a:rPr lang="en-US" sz="2000" dirty="0"/>
              <a:t> </a:t>
            </a:r>
            <a:r>
              <a:rPr lang="en-US" sz="2000" dirty="0" err="1"/>
              <a:t>ervaart</a:t>
            </a:r>
            <a:r>
              <a:rPr lang="en-US" sz="2000" dirty="0"/>
              <a:t> </a:t>
            </a:r>
            <a:r>
              <a:rPr lang="en-US" sz="2000" dirty="0" err="1" smtClean="0"/>
              <a:t>daalt</a:t>
            </a:r>
            <a:r>
              <a:rPr lang="en-US" sz="2000" dirty="0" smtClean="0"/>
              <a:t> </a:t>
            </a:r>
            <a:r>
              <a:rPr lang="en-US" sz="2000" dirty="0"/>
              <a:t>van </a:t>
            </a:r>
            <a:r>
              <a:rPr lang="en-US" sz="2000" b="1" dirty="0"/>
              <a:t>43% </a:t>
            </a:r>
            <a:r>
              <a:rPr lang="en-US" sz="2000" dirty="0" err="1"/>
              <a:t>naar</a:t>
            </a:r>
            <a:r>
              <a:rPr lang="en-US" sz="2000" dirty="0"/>
              <a:t> </a:t>
            </a:r>
            <a:r>
              <a:rPr lang="en-US" sz="2000" b="1" dirty="0"/>
              <a:t>20%;</a:t>
            </a:r>
          </a:p>
          <a:p>
            <a:r>
              <a:rPr lang="en-US" sz="2000" dirty="0" smtClean="0"/>
              <a:t>Percentage </a:t>
            </a:r>
            <a:r>
              <a:rPr lang="en-US" sz="2000" dirty="0" err="1" smtClean="0"/>
              <a:t>mensen</a:t>
            </a:r>
            <a:r>
              <a:rPr lang="en-US" sz="2000" dirty="0" smtClean="0"/>
              <a:t> </a:t>
            </a:r>
            <a:r>
              <a:rPr lang="en-US" sz="2000" dirty="0" err="1" smtClean="0"/>
              <a:t>dat</a:t>
            </a:r>
            <a:r>
              <a:rPr lang="en-US" sz="2000" dirty="0" smtClean="0"/>
              <a:t> het (</a:t>
            </a:r>
            <a:r>
              <a:rPr lang="en-US" sz="2000" dirty="0" err="1" smtClean="0"/>
              <a:t>helemaal</a:t>
            </a:r>
            <a:r>
              <a:rPr lang="en-US" sz="2000" dirty="0" smtClean="0"/>
              <a:t>) </a:t>
            </a:r>
            <a:r>
              <a:rPr lang="en-US" sz="2000" dirty="0" err="1" smtClean="0"/>
              <a:t>eens</a:t>
            </a:r>
            <a:r>
              <a:rPr lang="en-US" sz="2000" dirty="0" smtClean="0"/>
              <a:t> is met de </a:t>
            </a:r>
            <a:r>
              <a:rPr lang="en-US" sz="2000" dirty="0" err="1" smtClean="0"/>
              <a:t>stelling</a:t>
            </a:r>
            <a:r>
              <a:rPr lang="en-US" sz="2000" dirty="0" smtClean="0"/>
              <a:t> ‘In de </a:t>
            </a:r>
            <a:r>
              <a:rPr lang="en-US" sz="2000" dirty="0" err="1" smtClean="0"/>
              <a:t>buurt</a:t>
            </a:r>
            <a:r>
              <a:rPr lang="en-US" sz="2000" dirty="0" smtClean="0"/>
              <a:t> is het </a:t>
            </a:r>
            <a:r>
              <a:rPr lang="en-US" sz="2000" dirty="0" err="1" smtClean="0"/>
              <a:t>buiten</a:t>
            </a:r>
            <a:r>
              <a:rPr lang="en-US" sz="2000" dirty="0" smtClean="0"/>
              <a:t> </a:t>
            </a:r>
            <a:r>
              <a:rPr lang="en-US" sz="2000" dirty="0" err="1" smtClean="0"/>
              <a:t>goed</a:t>
            </a:r>
            <a:r>
              <a:rPr lang="en-US" sz="2000" dirty="0" smtClean="0"/>
              <a:t> </a:t>
            </a:r>
            <a:r>
              <a:rPr lang="en-US" sz="2000" dirty="0" err="1" smtClean="0"/>
              <a:t>verlicht</a:t>
            </a:r>
            <a:r>
              <a:rPr lang="en-US" sz="2000" dirty="0" smtClean="0"/>
              <a:t>’ </a:t>
            </a:r>
            <a:r>
              <a:rPr lang="en-US" sz="2000" dirty="0" err="1" smtClean="0"/>
              <a:t>stijgt</a:t>
            </a:r>
            <a:r>
              <a:rPr lang="en-US" sz="2000" dirty="0" smtClean="0"/>
              <a:t> van </a:t>
            </a:r>
            <a:r>
              <a:rPr lang="en-US" sz="2000" b="1" dirty="0" smtClean="0"/>
              <a:t>7% </a:t>
            </a:r>
            <a:r>
              <a:rPr lang="en-US" sz="2000" dirty="0" err="1" smtClean="0"/>
              <a:t>naar</a:t>
            </a:r>
            <a:r>
              <a:rPr lang="en-US" sz="2000" dirty="0" smtClean="0"/>
              <a:t> </a:t>
            </a:r>
            <a:r>
              <a:rPr lang="en-US" sz="2000" b="1" dirty="0" smtClean="0"/>
              <a:t>63%.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2128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Opmerkingen</a:t>
            </a:r>
            <a:r>
              <a:rPr lang="en-US" dirty="0"/>
              <a:t>:</a:t>
            </a:r>
          </a:p>
          <a:p>
            <a:r>
              <a:rPr lang="en-US" sz="2000" dirty="0"/>
              <a:t>In </a:t>
            </a:r>
            <a:r>
              <a:rPr lang="en-US" sz="2000" dirty="0" err="1"/>
              <a:t>deze</a:t>
            </a:r>
            <a:r>
              <a:rPr lang="en-US" sz="2000" dirty="0"/>
              <a:t> </a:t>
            </a:r>
            <a:r>
              <a:rPr lang="en-US" sz="2000" dirty="0" err="1"/>
              <a:t>omgeving</a:t>
            </a:r>
            <a:r>
              <a:rPr lang="en-US" sz="2000" dirty="0"/>
              <a:t> </a:t>
            </a:r>
            <a:r>
              <a:rPr lang="en-US" sz="2000" dirty="0" err="1"/>
              <a:t>zijn</a:t>
            </a:r>
            <a:r>
              <a:rPr lang="en-US" sz="2000" dirty="0"/>
              <a:t> </a:t>
            </a:r>
            <a:r>
              <a:rPr lang="en-US" sz="2000" dirty="0" err="1"/>
              <a:t>ook</a:t>
            </a:r>
            <a:r>
              <a:rPr lang="en-US" sz="2000" dirty="0"/>
              <a:t> </a:t>
            </a:r>
            <a:r>
              <a:rPr lang="en-US" sz="2000" dirty="0" err="1"/>
              <a:t>andere</a:t>
            </a:r>
            <a:r>
              <a:rPr lang="en-US" sz="2000" dirty="0"/>
              <a:t> </a:t>
            </a:r>
            <a:r>
              <a:rPr lang="en-US" sz="2000" dirty="0" err="1"/>
              <a:t>interventies</a:t>
            </a:r>
            <a:r>
              <a:rPr lang="en-US" sz="2000" dirty="0"/>
              <a:t> </a:t>
            </a:r>
            <a:r>
              <a:rPr lang="en-US" sz="2000" dirty="0" err="1"/>
              <a:t>geweest</a:t>
            </a:r>
            <a:r>
              <a:rPr lang="en-US" sz="2000" dirty="0"/>
              <a:t> (</a:t>
            </a:r>
            <a:r>
              <a:rPr lang="en-US" sz="2000" dirty="0" err="1"/>
              <a:t>herprofilering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nieuwbouw</a:t>
            </a:r>
            <a:r>
              <a:rPr lang="en-US" sz="2000" dirty="0"/>
              <a:t> in </a:t>
            </a:r>
            <a:r>
              <a:rPr lang="en-US" sz="2000" dirty="0" err="1"/>
              <a:t>sloopgaten</a:t>
            </a:r>
            <a:r>
              <a:rPr lang="en-US" sz="2000" dirty="0"/>
              <a:t>)</a:t>
            </a:r>
          </a:p>
          <a:p>
            <a:r>
              <a:rPr lang="en-US" sz="2000" dirty="0"/>
              <a:t>Het </a:t>
            </a:r>
            <a:r>
              <a:rPr lang="en-US" sz="2000" dirty="0" err="1"/>
              <a:t>controlegebied</a:t>
            </a:r>
            <a:r>
              <a:rPr lang="en-US" sz="2000" dirty="0"/>
              <a:t> (</a:t>
            </a:r>
            <a:r>
              <a:rPr lang="en-US" sz="2000" dirty="0" err="1"/>
              <a:t>enkele</a:t>
            </a:r>
            <a:r>
              <a:rPr lang="en-US" sz="2000" dirty="0"/>
              <a:t> </a:t>
            </a:r>
            <a:r>
              <a:rPr lang="en-US" sz="2000" dirty="0" err="1"/>
              <a:t>naastgelegen</a:t>
            </a:r>
            <a:r>
              <a:rPr lang="en-US" sz="2000" dirty="0"/>
              <a:t> </a:t>
            </a:r>
            <a:r>
              <a:rPr lang="en-US" sz="2000" dirty="0" err="1"/>
              <a:t>straten</a:t>
            </a:r>
            <a:r>
              <a:rPr lang="en-US" sz="2000" dirty="0"/>
              <a:t>) </a:t>
            </a:r>
            <a:r>
              <a:rPr lang="en-US" sz="2000" dirty="0" err="1"/>
              <a:t>liftte</a:t>
            </a:r>
            <a:r>
              <a:rPr lang="en-US" sz="2000" dirty="0"/>
              <a:t> </a:t>
            </a:r>
            <a:r>
              <a:rPr lang="en-US" sz="2000" dirty="0" err="1"/>
              <a:t>mee</a:t>
            </a:r>
            <a:r>
              <a:rPr lang="en-US" sz="2000" dirty="0"/>
              <a:t> met de </a:t>
            </a:r>
            <a:r>
              <a:rPr lang="en-US" sz="2000" dirty="0" err="1" smtClean="0"/>
              <a:t>verbetering</a:t>
            </a:r>
            <a:r>
              <a:rPr lang="en-US" sz="2000" dirty="0" smtClean="0"/>
              <a:t> </a:t>
            </a:r>
            <a:r>
              <a:rPr lang="en-US" sz="2000" dirty="0"/>
              <a:t>van de scores in het </a:t>
            </a:r>
            <a:r>
              <a:rPr lang="en-US" sz="2000" dirty="0" err="1"/>
              <a:t>experimentgebied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18951"/>
            <a:ext cx="4057650" cy="228740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9" y="3710897"/>
            <a:ext cx="4071937" cy="22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8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Conclusies en aanbevelingen woonwijken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sz="2400" dirty="0"/>
              <a:t>Het gemiddelde verlichtingsniveau is door de LED vervanging toegenomen.</a:t>
            </a:r>
          </a:p>
          <a:p>
            <a:r>
              <a:rPr lang="nl-NL" sz="2400" dirty="0" smtClean="0"/>
              <a:t>De interventies hebben geleid tot een lichte toename in veiligheidsbeleving. </a:t>
            </a:r>
          </a:p>
          <a:p>
            <a:r>
              <a:rPr lang="nl-NL" sz="2400" dirty="0" smtClean="0"/>
              <a:t>We weten (nog) niet wat er gebeurd zou zijn als het verlichtingsniveau na de ombouw naar LED lager zou zijn geweest of gelijk was gebleven</a:t>
            </a:r>
          </a:p>
          <a:p>
            <a:r>
              <a:rPr lang="nl-NL" sz="2400" dirty="0" smtClean="0"/>
              <a:t>Aanbeveling: nader onderzoek doen naar de veiligheidsbeleving in verschillende wijktypen en met  verschillende typen verlichting (LED en niet-LED).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19186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Landelijk</a:t>
            </a:r>
            <a:r>
              <a:rPr lang="en-US" dirty="0" smtClean="0"/>
              <a:t> </a:t>
            </a:r>
            <a:r>
              <a:rPr lang="en-US" dirty="0" err="1" smtClean="0"/>
              <a:t>vervolgonderzoek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Vervolgonderzoek</a:t>
            </a:r>
            <a:r>
              <a:rPr lang="en-US" dirty="0" smtClean="0"/>
              <a:t> </a:t>
            </a:r>
            <a:r>
              <a:rPr lang="en-US" dirty="0" smtClean="0"/>
              <a:t>is </a:t>
            </a:r>
            <a:r>
              <a:rPr lang="en-US" dirty="0" err="1" smtClean="0"/>
              <a:t>gestart</a:t>
            </a:r>
            <a:r>
              <a:rPr lang="en-US" dirty="0" smtClean="0"/>
              <a:t> in </a:t>
            </a:r>
            <a:r>
              <a:rPr lang="en-US" dirty="0" err="1" smtClean="0"/>
              <a:t>samenwerking</a:t>
            </a:r>
            <a:r>
              <a:rPr lang="en-US" dirty="0" smtClean="0"/>
              <a:t> </a:t>
            </a:r>
            <a:r>
              <a:rPr lang="en-US" dirty="0" smtClean="0"/>
              <a:t>met </a:t>
            </a:r>
            <a:r>
              <a:rPr lang="en-US" dirty="0" err="1" smtClean="0"/>
              <a:t>studenten</a:t>
            </a:r>
            <a:r>
              <a:rPr lang="en-US" dirty="0" smtClean="0"/>
              <a:t> van </a:t>
            </a:r>
            <a:r>
              <a:rPr lang="en-US" dirty="0" err="1" smtClean="0"/>
              <a:t>hogescholen</a:t>
            </a:r>
            <a:r>
              <a:rPr lang="en-US" dirty="0" smtClean="0"/>
              <a:t> is op </a:t>
            </a:r>
            <a:r>
              <a:rPr lang="en-US" dirty="0" err="1" smtClean="0"/>
              <a:t>initiatief</a:t>
            </a:r>
            <a:r>
              <a:rPr lang="en-US" dirty="0" smtClean="0"/>
              <a:t> van </a:t>
            </a:r>
            <a:r>
              <a:rPr lang="en-US" dirty="0" err="1" smtClean="0"/>
              <a:t>Licht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Donker</a:t>
            </a:r>
            <a:r>
              <a:rPr lang="en-US" dirty="0" smtClean="0"/>
              <a:t> </a:t>
            </a:r>
            <a:r>
              <a:rPr lang="en-US" dirty="0" err="1" smtClean="0"/>
              <a:t>Advies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Doel</a:t>
            </a:r>
            <a:r>
              <a:rPr lang="en-US" dirty="0" smtClean="0"/>
              <a:t>: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weten</a:t>
            </a:r>
            <a:r>
              <a:rPr lang="en-US" dirty="0" smtClean="0"/>
              <a:t> </a:t>
            </a:r>
            <a:r>
              <a:rPr lang="en-US" dirty="0" err="1" smtClean="0"/>
              <a:t>komen</a:t>
            </a:r>
            <a:r>
              <a:rPr lang="en-US" dirty="0" smtClean="0"/>
              <a:t> over de </a:t>
            </a:r>
            <a:r>
              <a:rPr lang="en-US" dirty="0" err="1" smtClean="0"/>
              <a:t>behoefte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licht</a:t>
            </a:r>
            <a:r>
              <a:rPr lang="en-US" dirty="0" smtClean="0"/>
              <a:t> in </a:t>
            </a:r>
            <a:r>
              <a:rPr lang="en-US" dirty="0" err="1" smtClean="0"/>
              <a:t>verschillende</a:t>
            </a:r>
            <a:r>
              <a:rPr lang="en-US" dirty="0" smtClean="0"/>
              <a:t> </a:t>
            </a:r>
            <a:r>
              <a:rPr lang="en-US" dirty="0" err="1" smtClean="0"/>
              <a:t>wijktypen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verschillende</a:t>
            </a:r>
            <a:r>
              <a:rPr lang="en-US" dirty="0" smtClean="0"/>
              <a:t> </a:t>
            </a:r>
            <a:r>
              <a:rPr lang="en-US" dirty="0" err="1" smtClean="0"/>
              <a:t>doelgroepen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9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Aanleiding en doelstelling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sz="2400" b="1" dirty="0"/>
              <a:t>P</a:t>
            </a:r>
            <a:r>
              <a:rPr lang="nl-NL" sz="2400" b="1" dirty="0" smtClean="0"/>
              <a:t>rogramma </a:t>
            </a:r>
            <a:r>
              <a:rPr lang="nl-NL" sz="2400" b="1" dirty="0"/>
              <a:t>‘Gezond en veilig wonen en werken in Overijssel; Gezond en Veilig Leefmilieu 2012 – 2015</a:t>
            </a:r>
            <a:r>
              <a:rPr lang="nl-NL" sz="2400" b="1" dirty="0" smtClean="0"/>
              <a:t>’;</a:t>
            </a:r>
          </a:p>
          <a:p>
            <a:endParaRPr lang="nl-NL" sz="2400" b="1" dirty="0" smtClean="0"/>
          </a:p>
          <a:p>
            <a:r>
              <a:rPr lang="nl-NL" sz="2400" b="1" dirty="0"/>
              <a:t>T</a:t>
            </a:r>
            <a:r>
              <a:rPr lang="nl-NL" sz="2400" b="1" dirty="0" smtClean="0"/>
              <a:t>hema </a:t>
            </a:r>
            <a:r>
              <a:rPr lang="nl-NL" sz="2400" b="1" dirty="0"/>
              <a:t>´bewust verlichten</a:t>
            </a:r>
            <a:r>
              <a:rPr lang="nl-NL" sz="2400" b="1" dirty="0" smtClean="0"/>
              <a:t>´: </a:t>
            </a:r>
            <a:r>
              <a:rPr lang="nl-NL" sz="2400" b="1" dirty="0"/>
              <a:t>voorkomen van verspilling van energie en onnodige lichthinder door openbare verlichting op plaatsen en tijden waar deze niet strikt nodig </a:t>
            </a:r>
            <a:r>
              <a:rPr lang="nl-NL" sz="2400" b="1" dirty="0" smtClean="0"/>
              <a:t>is;</a:t>
            </a:r>
          </a:p>
          <a:p>
            <a:pPr marL="0" indent="0">
              <a:buNone/>
            </a:pPr>
            <a:r>
              <a:rPr lang="nl-NL" sz="2400" b="1" dirty="0" smtClean="0"/>
              <a:t> </a:t>
            </a:r>
          </a:p>
          <a:p>
            <a:r>
              <a:rPr lang="nl-NL" sz="2400" b="1" dirty="0" smtClean="0"/>
              <a:t>Randvoorwaarde: </a:t>
            </a:r>
            <a:r>
              <a:rPr lang="nl-NL" sz="2400" b="1" dirty="0">
                <a:latin typeface="Lucida Sans Unicode"/>
                <a:ea typeface="Lucida Sans Unicode"/>
              </a:rPr>
              <a:t>interventies in de openbare verlichting </a:t>
            </a:r>
            <a:r>
              <a:rPr lang="nl-NL" sz="2400" b="1" dirty="0" smtClean="0">
                <a:latin typeface="Lucida Sans Unicode"/>
                <a:ea typeface="Lucida Sans Unicode"/>
              </a:rPr>
              <a:t>mogen niet </a:t>
            </a:r>
            <a:r>
              <a:rPr lang="nl-NL" sz="2400" b="1" dirty="0">
                <a:latin typeface="Lucida Sans Unicode"/>
                <a:ea typeface="Lucida Sans Unicode"/>
              </a:rPr>
              <a:t>ten koste </a:t>
            </a:r>
            <a:r>
              <a:rPr lang="nl-NL" sz="2400" b="1" dirty="0" smtClean="0">
                <a:latin typeface="Lucida Sans Unicode"/>
                <a:ea typeface="Lucida Sans Unicode"/>
              </a:rPr>
              <a:t>gaan </a:t>
            </a:r>
            <a:r>
              <a:rPr lang="nl-NL" sz="2400" b="1" dirty="0">
                <a:latin typeface="Lucida Sans Unicode"/>
                <a:ea typeface="Lucida Sans Unicode"/>
              </a:rPr>
              <a:t>van de sociale veiligheid of de verkeersveiligheid</a:t>
            </a:r>
            <a:endParaRPr lang="nl-NL" sz="2400" b="1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576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Vervolgonderzoek</a:t>
            </a:r>
            <a:r>
              <a:rPr lang="en-US" dirty="0" smtClean="0"/>
              <a:t> begin </a:t>
            </a:r>
            <a:r>
              <a:rPr lang="en-US" dirty="0"/>
              <a:t>2018 </a:t>
            </a:r>
            <a:r>
              <a:rPr lang="en-US" dirty="0" err="1"/>
              <a:t>uitgezet</a:t>
            </a:r>
            <a:r>
              <a:rPr lang="en-US" dirty="0"/>
              <a:t> in: </a:t>
            </a:r>
          </a:p>
          <a:p>
            <a:r>
              <a:rPr lang="en-US" dirty="0"/>
              <a:t>Rotterdam: </a:t>
            </a:r>
            <a:r>
              <a:rPr lang="en-US" dirty="0" err="1"/>
              <a:t>Inholland</a:t>
            </a:r>
            <a:r>
              <a:rPr lang="en-US" dirty="0"/>
              <a:t>; student: Jesse </a:t>
            </a:r>
            <a:r>
              <a:rPr lang="en-US" dirty="0" err="1"/>
              <a:t>Liebau</a:t>
            </a:r>
            <a:endParaRPr lang="en-US" dirty="0"/>
          </a:p>
          <a:p>
            <a:r>
              <a:rPr lang="en-US" dirty="0"/>
              <a:t>Zwolle: </a:t>
            </a:r>
            <a:r>
              <a:rPr lang="en-US" dirty="0" smtClean="0"/>
              <a:t>Saxion; student: </a:t>
            </a:r>
            <a:r>
              <a:rPr lang="en-US" dirty="0" err="1" smtClean="0"/>
              <a:t>Daan</a:t>
            </a:r>
            <a:r>
              <a:rPr lang="en-US" dirty="0" smtClean="0"/>
              <a:t> Munster</a:t>
            </a:r>
            <a:endParaRPr lang="en-US" dirty="0"/>
          </a:p>
          <a:p>
            <a:r>
              <a:rPr lang="en-US" dirty="0"/>
              <a:t>Deventer: </a:t>
            </a:r>
            <a:r>
              <a:rPr lang="en-US" dirty="0" smtClean="0"/>
              <a:t>Saxion; student: Rick </a:t>
            </a:r>
            <a:r>
              <a:rPr lang="en-US" dirty="0" err="1" smtClean="0"/>
              <a:t>ter</a:t>
            </a:r>
            <a:r>
              <a:rPr lang="en-US" dirty="0" smtClean="0"/>
              <a:t> Horst</a:t>
            </a:r>
            <a:endParaRPr lang="en-US" dirty="0"/>
          </a:p>
          <a:p>
            <a:r>
              <a:rPr lang="en-US" dirty="0"/>
              <a:t>Amsterdam: </a:t>
            </a:r>
            <a:r>
              <a:rPr lang="en-US" dirty="0" err="1"/>
              <a:t>Hogeschool</a:t>
            </a:r>
            <a:r>
              <a:rPr lang="en-US" dirty="0"/>
              <a:t> </a:t>
            </a:r>
            <a:r>
              <a:rPr lang="en-US" dirty="0" smtClean="0"/>
              <a:t>Utrecht;</a:t>
            </a:r>
            <a:br>
              <a:rPr lang="en-US" dirty="0" smtClean="0"/>
            </a:br>
            <a:r>
              <a:rPr lang="en-US" dirty="0" smtClean="0"/>
              <a:t>student: Guido van </a:t>
            </a:r>
            <a:r>
              <a:rPr lang="en-US" dirty="0" err="1" smtClean="0"/>
              <a:t>Duijne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614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Landelijk</a:t>
            </a:r>
            <a:r>
              <a:rPr lang="en-US" dirty="0" smtClean="0"/>
              <a:t> </a:t>
            </a:r>
            <a:r>
              <a:rPr lang="en-US" dirty="0" err="1" smtClean="0"/>
              <a:t>vervolgonderzoek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Focus op </a:t>
            </a:r>
            <a:r>
              <a:rPr lang="en-US" dirty="0" err="1" smtClean="0"/>
              <a:t>woonwijken</a:t>
            </a:r>
            <a:r>
              <a:rPr lang="en-US" dirty="0" smtClean="0"/>
              <a:t> </a:t>
            </a:r>
            <a:r>
              <a:rPr lang="en-US" dirty="0" err="1" smtClean="0"/>
              <a:t>c.q</a:t>
            </a:r>
            <a:r>
              <a:rPr lang="en-US" dirty="0" smtClean="0"/>
              <a:t>. </a:t>
            </a:r>
            <a:r>
              <a:rPr lang="en-US" dirty="0" err="1" smtClean="0"/>
              <a:t>ombouw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LED</a:t>
            </a:r>
          </a:p>
          <a:p>
            <a:r>
              <a:rPr lang="en-US" dirty="0" smtClean="0"/>
              <a:t>Focus op </a:t>
            </a:r>
            <a:r>
              <a:rPr lang="en-US" dirty="0" err="1" smtClean="0"/>
              <a:t>sociale</a:t>
            </a:r>
            <a:r>
              <a:rPr lang="en-US" dirty="0" smtClean="0"/>
              <a:t> </a:t>
            </a:r>
            <a:r>
              <a:rPr lang="en-US" dirty="0" err="1" smtClean="0"/>
              <a:t>veiligheid</a:t>
            </a:r>
            <a:r>
              <a:rPr lang="en-US" dirty="0" smtClean="0"/>
              <a:t> (</a:t>
            </a:r>
            <a:r>
              <a:rPr lang="en-US" dirty="0" err="1" smtClean="0"/>
              <a:t>verkeersveiligheid</a:t>
            </a:r>
            <a:r>
              <a:rPr lang="en-US" dirty="0" smtClean="0"/>
              <a:t> </a:t>
            </a:r>
            <a:r>
              <a:rPr lang="en-US" dirty="0" err="1" smtClean="0"/>
              <a:t>loopt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mee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Focus op </a:t>
            </a:r>
            <a:r>
              <a:rPr lang="en-US" dirty="0" err="1" smtClean="0"/>
              <a:t>beleving</a:t>
            </a:r>
            <a:r>
              <a:rPr lang="en-US" dirty="0" smtClean="0"/>
              <a:t> van </a:t>
            </a:r>
            <a:r>
              <a:rPr lang="en-US" dirty="0" err="1" smtClean="0"/>
              <a:t>veiligheid</a:t>
            </a:r>
            <a:r>
              <a:rPr lang="en-US" dirty="0" smtClean="0"/>
              <a:t> door </a:t>
            </a:r>
            <a:r>
              <a:rPr lang="en-US" dirty="0" err="1" smtClean="0"/>
              <a:t>bewoners</a:t>
            </a:r>
            <a:r>
              <a:rPr lang="en-US" dirty="0" smtClean="0"/>
              <a:t> </a:t>
            </a:r>
            <a:r>
              <a:rPr lang="en-US" i="1" dirty="0" smtClean="0"/>
              <a:t>in </a:t>
            </a:r>
            <a:r>
              <a:rPr lang="en-US" i="1" dirty="0" err="1" smtClean="0"/>
              <a:t>verschillende</a:t>
            </a:r>
            <a:r>
              <a:rPr lang="en-US" i="1" dirty="0" smtClean="0"/>
              <a:t> </a:t>
            </a:r>
            <a:r>
              <a:rPr lang="en-US" i="1" dirty="0" err="1" smtClean="0"/>
              <a:t>wijktypen</a:t>
            </a:r>
            <a:endParaRPr lang="en-US" i="1" dirty="0"/>
          </a:p>
          <a:p>
            <a:r>
              <a:rPr lang="en-US" dirty="0" err="1" smtClean="0"/>
              <a:t>Eerste</a:t>
            </a:r>
            <a:r>
              <a:rPr lang="en-US" dirty="0" smtClean="0"/>
              <a:t> </a:t>
            </a:r>
            <a:r>
              <a:rPr lang="en-US" dirty="0" err="1" smtClean="0"/>
              <a:t>onderzoek</a:t>
            </a:r>
            <a:r>
              <a:rPr lang="en-US" dirty="0" smtClean="0"/>
              <a:t> </a:t>
            </a:r>
            <a:r>
              <a:rPr lang="en-US" dirty="0" err="1" smtClean="0"/>
              <a:t>gereed</a:t>
            </a:r>
            <a:r>
              <a:rPr lang="en-US" dirty="0" smtClean="0"/>
              <a:t>: </a:t>
            </a:r>
            <a:r>
              <a:rPr lang="en-US" dirty="0" err="1" smtClean="0"/>
              <a:t>Carnisse</a:t>
            </a:r>
            <a:r>
              <a:rPr lang="en-US" dirty="0" smtClean="0"/>
              <a:t>, Rotterdam (</a:t>
            </a:r>
            <a:r>
              <a:rPr lang="en-US" dirty="0" err="1" smtClean="0"/>
              <a:t>portiekstraten</a:t>
            </a:r>
            <a:r>
              <a:rPr lang="en-US" dirty="0" smtClean="0"/>
              <a:t> Jaren ‘50).</a:t>
            </a:r>
          </a:p>
        </p:txBody>
      </p:sp>
    </p:spTree>
    <p:extLst>
      <p:ext uri="{BB962C8B-B14F-4D97-AF65-F5344CB8AC3E}">
        <p14:creationId xmlns:p14="http://schemas.microsoft.com/office/powerpoint/2010/main" val="35626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Dank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uw</a:t>
            </a:r>
            <a:r>
              <a:rPr lang="en-US" dirty="0" smtClean="0"/>
              <a:t> </a:t>
            </a:r>
            <a:r>
              <a:rPr lang="en-US" dirty="0" err="1" smtClean="0"/>
              <a:t>aandacht</a:t>
            </a:r>
            <a:r>
              <a:rPr lang="en-US" dirty="0" smtClean="0"/>
              <a:t>.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smtClean="0"/>
              <a:t>vragen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aanleiding</a:t>
            </a:r>
            <a:r>
              <a:rPr lang="en-US" dirty="0" smtClean="0"/>
              <a:t> van de </a:t>
            </a:r>
            <a:r>
              <a:rPr lang="en-US" dirty="0" err="1" smtClean="0"/>
              <a:t>presentatie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502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Inleiding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 dirty="0" smtClean="0"/>
          </a:p>
          <a:p>
            <a:pPr marL="0" indent="0">
              <a:buNone/>
            </a:pPr>
            <a:r>
              <a:rPr lang="nl-NL" sz="2400" b="1" dirty="0" smtClean="0"/>
              <a:t>Onderzoek uitgevoerd in periode 2014-2017 door Saxion studenten van </a:t>
            </a:r>
          </a:p>
          <a:p>
            <a:r>
              <a:rPr lang="nl-NL" sz="2400" b="1" dirty="0" smtClean="0"/>
              <a:t>minor Sociaal Veilig Ontwerpen</a:t>
            </a:r>
          </a:p>
          <a:p>
            <a:r>
              <a:rPr lang="nl-NL" sz="2400" b="1" dirty="0" smtClean="0"/>
              <a:t>afstudeerders Integrale Veiligheidskunde</a:t>
            </a:r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r>
              <a:rPr lang="nl-NL" sz="2400" b="1" dirty="0" smtClean="0"/>
              <a:t>Begeleiding en rapportage:</a:t>
            </a:r>
          </a:p>
          <a:p>
            <a:r>
              <a:rPr lang="nl-NL" sz="2400" b="1" dirty="0" smtClean="0"/>
              <a:t>Wilbert Rodenhuis, lector</a:t>
            </a:r>
          </a:p>
          <a:p>
            <a:r>
              <a:rPr lang="nl-NL" sz="2400" b="1" dirty="0" smtClean="0"/>
              <a:t>Harm Jan Korthals Altes, projectleider</a:t>
            </a:r>
          </a:p>
          <a:p>
            <a:r>
              <a:rPr lang="nl-NL" sz="2400" b="1" dirty="0" err="1" smtClean="0"/>
              <a:t>Kerstin</a:t>
            </a:r>
            <a:r>
              <a:rPr lang="nl-NL" sz="2400" b="1" dirty="0" smtClean="0"/>
              <a:t> Takken, docent-onderzoeker </a:t>
            </a:r>
          </a:p>
          <a:p>
            <a:endParaRPr lang="nl-NL" sz="2400" b="1" dirty="0"/>
          </a:p>
          <a:p>
            <a:endParaRPr lang="nl-NL" sz="2400" b="1" dirty="0" smtClean="0"/>
          </a:p>
          <a:p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260453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Onderzoeksvragen en -opzet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Onderzoeksvragen:</a:t>
            </a:r>
            <a:endParaRPr lang="nl-NL" dirty="0"/>
          </a:p>
          <a:p>
            <a:pPr lvl="0"/>
            <a:r>
              <a:rPr lang="nl-NL" sz="2400" dirty="0"/>
              <a:t>In welke mate zijn na de interventies in de openbare verlichting in de projectgebieden veranderingen in veiligheid en veiligheidsbeleving opgetreden (sociale veiligheid en verkeersveiligheid)?</a:t>
            </a:r>
          </a:p>
          <a:p>
            <a:pPr lvl="0"/>
            <a:r>
              <a:rPr lang="nl-NL" sz="2400" dirty="0"/>
              <a:t>In hoever</a:t>
            </a:r>
            <a:r>
              <a:rPr lang="nl-NL" sz="2400" b="1" dirty="0"/>
              <a:t>r</a:t>
            </a:r>
            <a:r>
              <a:rPr lang="nl-NL" sz="2400" dirty="0"/>
              <a:t>e verschillen de gevonden resultaten in de projectgebieden ten opzichte van een vergelijkbaar controlegebied?</a:t>
            </a:r>
          </a:p>
          <a:p>
            <a:pPr lvl="0"/>
            <a:r>
              <a:rPr lang="nl-NL" sz="2400" dirty="0"/>
              <a:t>Welke factoren (naast aanpassing van het verlichtingsniveau) zijn mede van invloed geweest op (veranderingen van) de veiligheid en het veiligheidsgevoel?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616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Locaties</a:t>
            </a:r>
            <a:r>
              <a:rPr lang="en-US" dirty="0"/>
              <a:t> </a:t>
            </a:r>
            <a:r>
              <a:rPr lang="en-US" dirty="0" err="1" smtClean="0"/>
              <a:t>onderzoek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en</a:t>
            </a:r>
            <a:r>
              <a:rPr lang="en-US" dirty="0" smtClean="0"/>
              <a:t> type experiment</a:t>
            </a:r>
            <a:endParaRPr lang="en-US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173349235"/>
              </p:ext>
            </p:extLst>
          </p:nvPr>
        </p:nvGraphicFramePr>
        <p:xfrm>
          <a:off x="468313" y="1985963"/>
          <a:ext cx="835501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7506">
                  <a:extLst>
                    <a:ext uri="{9D8B030D-6E8A-4147-A177-3AD203B41FA5}">
                      <a16:colId xmlns:a16="http://schemas.microsoft.com/office/drawing/2014/main" val="3587219822"/>
                    </a:ext>
                  </a:extLst>
                </a:gridCol>
                <a:gridCol w="4177506">
                  <a:extLst>
                    <a:ext uri="{9D8B030D-6E8A-4147-A177-3AD203B41FA5}">
                      <a16:colId xmlns:a16="http://schemas.microsoft.com/office/drawing/2014/main" val="2814676895"/>
                    </a:ext>
                  </a:extLst>
                </a:gridCol>
              </a:tblGrid>
              <a:tr h="93861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Infrastructuur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autowegen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fietspaden</a:t>
                      </a:r>
                      <a:r>
                        <a:rPr lang="en-US" dirty="0" smtClean="0"/>
                        <a:t>):</a:t>
                      </a:r>
                    </a:p>
                    <a:p>
                      <a:r>
                        <a:rPr lang="en-US" dirty="0" err="1" smtClean="0"/>
                        <a:t>Vermindering</a:t>
                      </a:r>
                      <a:r>
                        <a:rPr lang="en-US" dirty="0" smtClean="0"/>
                        <a:t> van </a:t>
                      </a:r>
                      <a:r>
                        <a:rPr lang="en-US" dirty="0" err="1" smtClean="0"/>
                        <a:t>licht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Woonwijken</a:t>
                      </a:r>
                      <a:r>
                        <a:rPr lang="en-US" dirty="0" smtClean="0"/>
                        <a:t>: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Overgang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naar</a:t>
                      </a:r>
                      <a:r>
                        <a:rPr lang="en-US" dirty="0" smtClean="0"/>
                        <a:t> LED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416796"/>
                  </a:ext>
                </a:extLst>
              </a:tr>
              <a:tr h="54379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Wijhe</a:t>
                      </a:r>
                      <a:r>
                        <a:rPr lang="en-US" dirty="0" smtClean="0"/>
                        <a:t>, De </a:t>
                      </a:r>
                      <a:r>
                        <a:rPr lang="en-US" dirty="0" err="1" smtClean="0"/>
                        <a:t>Omloop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Enschede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Pluimstraat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Kerkstraat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578910"/>
                  </a:ext>
                </a:extLst>
              </a:tr>
              <a:tr h="54379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Wijhe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Raalterweg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Delden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622438"/>
                  </a:ext>
                </a:extLst>
              </a:tr>
              <a:tr h="54379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Dedemsvaart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fietspad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Balkbrug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Goor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672428"/>
                  </a:ext>
                </a:extLst>
              </a:tr>
              <a:tr h="54379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Dedemsvaart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fietspad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recreatiegebied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Dedemsvaart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205394"/>
                  </a:ext>
                </a:extLst>
              </a:tr>
              <a:tr h="5437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Overdinkel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0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77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Opzet 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sz="2400" b="1" dirty="0" smtClean="0"/>
              <a:t>Voormeting -&gt; interventie -&gt; nameting</a:t>
            </a:r>
          </a:p>
          <a:p>
            <a:r>
              <a:rPr lang="nl-NL" sz="2400" b="1" dirty="0" smtClean="0"/>
              <a:t>Bij woonwijken ook voormeting en nameting in controle gebied</a:t>
            </a:r>
          </a:p>
          <a:p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088399"/>
              </p:ext>
            </p:extLst>
          </p:nvPr>
        </p:nvGraphicFramePr>
        <p:xfrm>
          <a:off x="1087708" y="3117965"/>
          <a:ext cx="7115493" cy="2859541"/>
        </p:xfrm>
        <a:graphic>
          <a:graphicData uri="http://schemas.openxmlformats.org/drawingml/2006/table">
            <a:tbl>
              <a:tblPr firstRow="1" firstCol="1" bandRow="1"/>
              <a:tblGrid>
                <a:gridCol w="27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1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1650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Lucida Sans Unicode"/>
                        <a:ea typeface="Lucida Sans Unicod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Lucida Sans Unicode"/>
                        <a:ea typeface="Lucida Sans Unicod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Lucida Sans Unicode"/>
                        <a:ea typeface="Lucida Sans Unicod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891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Lucida Sans Unicode"/>
                          <a:ea typeface="Lucida Sans Unicode"/>
                        </a:rPr>
                        <a:t>Experimentwijk in Goor tijdens de nameting. Links op de foto is de nieuwe armatuur te zien dat overal in de wijk is geplaatst.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  <a:latin typeface="Lucida Sans Unicode"/>
                          <a:ea typeface="Lucida Sans Unicode"/>
                        </a:rPr>
                        <a:t>Detail van de nieuwe LED armaturen in de experimentwijk in Goor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  <a:latin typeface="Lucida Sans Unicode"/>
                          <a:ea typeface="Lucida Sans Unicode"/>
                        </a:rPr>
                        <a:t>Controlewijk in Goor; de lichtmasten staan hier dicht op elkaar (15-20m); de armaturen hebben brede kappen aan de bovenzijde, om het licht van de lamp naar de straat te richten.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1" name="Afbeelding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647" y="3113088"/>
            <a:ext cx="2352331" cy="1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Afbeelding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785" y="3167061"/>
            <a:ext cx="1722469" cy="129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Afbeelding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95" y="3167062"/>
            <a:ext cx="2269876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14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Impressie</a:t>
            </a:r>
            <a:r>
              <a:rPr lang="en-US" dirty="0" smtClean="0"/>
              <a:t> </a:t>
            </a:r>
            <a:r>
              <a:rPr lang="en-US" dirty="0" err="1" smtClean="0"/>
              <a:t>onderzochte</a:t>
            </a:r>
            <a:r>
              <a:rPr lang="en-US" dirty="0" smtClean="0"/>
              <a:t> </a:t>
            </a:r>
            <a:r>
              <a:rPr lang="en-US" dirty="0" err="1" smtClean="0"/>
              <a:t>fietspaden</a:t>
            </a:r>
            <a:endParaRPr lang="en-US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31875" y="2628900"/>
            <a:ext cx="8987246" cy="245745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11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Afbeelding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907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932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4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b="1" dirty="0"/>
              <a:t>G</a:t>
            </a:r>
            <a:r>
              <a:rPr lang="nl-NL" sz="2400" b="1" dirty="0" smtClean="0"/>
              <a:t>egevens zijn verzameld </a:t>
            </a:r>
            <a:r>
              <a:rPr lang="nl-NL" sz="2400" b="1" dirty="0"/>
              <a:t>door middel van verschillende methoden:</a:t>
            </a:r>
          </a:p>
          <a:p>
            <a:pPr lvl="0"/>
            <a:r>
              <a:rPr lang="nl-NL" sz="2400" b="1" dirty="0"/>
              <a:t>schouw in het projectgebied, met lichtmetingen</a:t>
            </a:r>
          </a:p>
          <a:p>
            <a:pPr lvl="0"/>
            <a:r>
              <a:rPr lang="nl-NL" sz="2400" b="1" dirty="0"/>
              <a:t>enquêtes onder bewoners en gebruikers van het projectgebied</a:t>
            </a:r>
          </a:p>
          <a:p>
            <a:pPr lvl="0"/>
            <a:r>
              <a:rPr lang="nl-NL" sz="2400" b="1" dirty="0"/>
              <a:t>interviews aan de deur bij bewoners</a:t>
            </a:r>
          </a:p>
          <a:p>
            <a:r>
              <a:rPr lang="nl-NL" sz="2400" b="1" dirty="0"/>
              <a:t>analyse van registratiegegevens (aangiften van incidenten bij de politie).</a:t>
            </a:r>
          </a:p>
        </p:txBody>
      </p:sp>
    </p:spTree>
    <p:extLst>
      <p:ext uri="{BB962C8B-B14F-4D97-AF65-F5344CB8AC3E}">
        <p14:creationId xmlns:p14="http://schemas.microsoft.com/office/powerpoint/2010/main" val="42674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Lichtmetingen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638985"/>
            <a:ext cx="2671763" cy="2090737"/>
          </a:xfrm>
          <a:prstGeom prst="rect">
            <a:avLst/>
          </a:prstGeom>
        </p:spPr>
      </p:pic>
      <p:pic>
        <p:nvPicPr>
          <p:cNvPr id="5" name="Afbeelding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921" y="4305301"/>
            <a:ext cx="2290445" cy="148590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3154997" y="16389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De lichtmetingen zijn bij de voor-en nameting op identieke wijze uitgevoerd</a:t>
            </a:r>
          </a:p>
        </p:txBody>
      </p:sp>
      <p:sp>
        <p:nvSpPr>
          <p:cNvPr id="7" name="Rechthoek 6"/>
          <p:cNvSpPr/>
          <p:nvPr/>
        </p:nvSpPr>
        <p:spPr>
          <a:xfrm>
            <a:off x="3154997" y="2493051"/>
            <a:ext cx="5476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L</a:t>
            </a:r>
            <a:r>
              <a:rPr lang="nl-NL" dirty="0" smtClean="0"/>
              <a:t>ichtmetingen </a:t>
            </a:r>
            <a:r>
              <a:rPr lang="nl-NL" dirty="0" smtClean="0"/>
              <a:t>standaard uitgevoerd op een hoogte </a:t>
            </a:r>
            <a:r>
              <a:rPr lang="nl-NL" dirty="0"/>
              <a:t>van 150 cm. Alleen de </a:t>
            </a:r>
            <a:r>
              <a:rPr lang="nl-NL" u="sng" dirty="0"/>
              <a:t>horizontale</a:t>
            </a:r>
            <a:r>
              <a:rPr lang="nl-NL" dirty="0"/>
              <a:t> verlichtingssterkte is gemeten.</a:t>
            </a:r>
          </a:p>
        </p:txBody>
      </p:sp>
      <p:sp>
        <p:nvSpPr>
          <p:cNvPr id="8" name="Rechthoek 7"/>
          <p:cNvSpPr/>
          <p:nvPr/>
        </p:nvSpPr>
        <p:spPr>
          <a:xfrm>
            <a:off x="1000403" y="3744010"/>
            <a:ext cx="47934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dirty="0"/>
              <a:t>Maximum verlichtingssterkte (Eh-max); deze waarde is onder of nabij de lichtmast gemeten, daar waar de luxmeter de maximale waarde aangaf;</a:t>
            </a:r>
          </a:p>
          <a:p>
            <a:pPr lvl="0"/>
            <a:r>
              <a:rPr lang="nl-NL" dirty="0"/>
              <a:t>Minimum verlichtingssterkte (Eh-min); deze waarde is gemeten op het donkerste punt tussen twee opeenvolgende lichtmasten in;</a:t>
            </a:r>
          </a:p>
          <a:p>
            <a:r>
              <a:rPr lang="nl-NL" dirty="0"/>
              <a:t>Kleurweergave </a:t>
            </a:r>
            <a:r>
              <a:rPr lang="nl-NL" dirty="0" smtClean="0"/>
              <a:t>gemeten op </a:t>
            </a:r>
            <a:r>
              <a:rPr lang="nl-NL" dirty="0"/>
              <a:t>een schaal van 0 tot </a:t>
            </a:r>
            <a:r>
              <a:rPr lang="nl-NL" dirty="0" smtClean="0"/>
              <a:t>5 </a:t>
            </a:r>
            <a:r>
              <a:rPr lang="nl-NL" dirty="0" smtClean="0"/>
              <a:t>m.b.v. een kleurenwaaier.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644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1105</Words>
  <Application>Microsoft Office PowerPoint</Application>
  <PresentationFormat>Diavoorstelling (4:3)</PresentationFormat>
  <Paragraphs>144</Paragraphs>
  <Slides>22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ＭＳ Ｐゴシック</vt:lpstr>
      <vt:lpstr>Arial</vt:lpstr>
      <vt:lpstr>Calibri</vt:lpstr>
      <vt:lpstr>Lucida Sans Unicode</vt:lpstr>
      <vt:lpstr>Office-thema</vt:lpstr>
      <vt:lpstr>Onderzoek Bewust Verlichten Overijssel</vt:lpstr>
      <vt:lpstr>Aanleiding en doelstelling</vt:lpstr>
      <vt:lpstr>Inleiding</vt:lpstr>
      <vt:lpstr>Onderzoeksvragen en -opzet</vt:lpstr>
      <vt:lpstr>Locaties onderzoek  en type experiment</vt:lpstr>
      <vt:lpstr>Opzet onderzoek</vt:lpstr>
      <vt:lpstr>Impressie onderzochte fietspaden</vt:lpstr>
      <vt:lpstr>PowerPoint-presentatie</vt:lpstr>
      <vt:lpstr>Lichtmetingen</vt:lpstr>
      <vt:lpstr>Projecten met vermindering van verlichting: fietspaden</vt:lpstr>
      <vt:lpstr>Projecten met vermindering van verlichting: autowegen</vt:lpstr>
      <vt:lpstr>Conclusies en aanbevelingen fietspaden en autowegen</vt:lpstr>
      <vt:lpstr>Woonwijken  (ombouw naar LED)</vt:lpstr>
      <vt:lpstr>Effecten van de toename van het licht</vt:lpstr>
      <vt:lpstr>Voorbeelden van positieve effecten</vt:lpstr>
      <vt:lpstr>PowerPoint-presentatie</vt:lpstr>
      <vt:lpstr>PowerPoint-presentatie</vt:lpstr>
      <vt:lpstr>Conclusies en aanbevelingen woonwijken</vt:lpstr>
      <vt:lpstr>Landelijk vervolgonderzoek</vt:lpstr>
      <vt:lpstr>PowerPoint-presentatie</vt:lpstr>
      <vt:lpstr>Landelijk vervolgonderzoek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Wilbert Rodenhuis</dc:creator>
  <cp:lastModifiedBy>Saxion</cp:lastModifiedBy>
  <cp:revision>230</cp:revision>
  <dcterms:created xsi:type="dcterms:W3CDTF">2012-09-03T12:14:31Z</dcterms:created>
  <dcterms:modified xsi:type="dcterms:W3CDTF">2018-06-04T21:17:13Z</dcterms:modified>
</cp:coreProperties>
</file>